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9" r:id="rId3"/>
    <p:sldId id="260" r:id="rId4"/>
    <p:sldId id="265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036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7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971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5540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4687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357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472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0217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125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515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29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46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22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122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621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37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77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158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ABB86-807D-4772-B24F-577BF9F9E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/>
          </a:bodyPr>
          <a:lstStyle/>
          <a:p>
            <a:r>
              <a:rPr lang="mr-IN" sz="3600" b="1" dirty="0">
                <a:latin typeface="Aparajita" pitchFamily="34" charset="0"/>
                <a:cs typeface="Aparajita" pitchFamily="34" charset="0"/>
              </a:rPr>
              <a:t>कर्मचारी प्रशासन : अर्थ आणि कार्य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75789-6A6D-406B-BFC6-81F01E70E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pPr marL="0" indent="0" algn="ctr">
              <a:buNone/>
            </a:pPr>
            <a:endParaRPr lang="en-IN" b="1" dirty="0"/>
          </a:p>
          <a:p>
            <a:pPr marL="0" indent="0" algn="ctr">
              <a:buNone/>
            </a:pPr>
            <a:r>
              <a:rPr lang="en-IN" sz="2800" b="1" dirty="0" err="1">
                <a:solidFill>
                  <a:schemeClr val="tx1"/>
                </a:solidFill>
              </a:rPr>
              <a:t>डॉ</a:t>
            </a:r>
            <a:r>
              <a:rPr lang="en-IN" sz="2800" b="1" dirty="0">
                <a:solidFill>
                  <a:schemeClr val="tx1"/>
                </a:solidFill>
              </a:rPr>
              <a:t>. </a:t>
            </a:r>
            <a:r>
              <a:rPr lang="mr-IN" sz="2800" b="1" dirty="0">
                <a:solidFill>
                  <a:schemeClr val="tx1"/>
                </a:solidFill>
              </a:rPr>
              <a:t>श्रीकांत मगर </a:t>
            </a:r>
            <a:endParaRPr lang="en-IN" sz="28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IN" sz="2800" b="1" dirty="0" err="1">
                <a:solidFill>
                  <a:schemeClr val="tx1"/>
                </a:solidFill>
              </a:rPr>
              <a:t>सहाय्यक</a:t>
            </a:r>
            <a:r>
              <a:rPr lang="en-IN" sz="2800" b="1" dirty="0">
                <a:solidFill>
                  <a:schemeClr val="tx1"/>
                </a:solidFill>
              </a:rPr>
              <a:t> </a:t>
            </a:r>
            <a:r>
              <a:rPr lang="en-IN" sz="2800" b="1" dirty="0" err="1">
                <a:solidFill>
                  <a:schemeClr val="tx1"/>
                </a:solidFill>
              </a:rPr>
              <a:t>प्राध्यापक</a:t>
            </a:r>
            <a:r>
              <a:rPr lang="en-IN" sz="2800" b="1" dirty="0">
                <a:solidFill>
                  <a:schemeClr val="tx1"/>
                </a:solidFill>
              </a:rPr>
              <a:t>, </a:t>
            </a:r>
            <a:r>
              <a:rPr lang="en-IN" sz="2800" b="1" dirty="0" err="1">
                <a:solidFill>
                  <a:schemeClr val="tx1"/>
                </a:solidFill>
              </a:rPr>
              <a:t>लोकप्रशासन</a:t>
            </a:r>
            <a:r>
              <a:rPr lang="en-IN" sz="2800" b="1" dirty="0">
                <a:solidFill>
                  <a:schemeClr val="tx1"/>
                </a:solidFill>
              </a:rPr>
              <a:t> </a:t>
            </a:r>
            <a:r>
              <a:rPr lang="en-IN" sz="2800" b="1" dirty="0" err="1">
                <a:solidFill>
                  <a:schemeClr val="tx1"/>
                </a:solidFill>
              </a:rPr>
              <a:t>विभाग</a:t>
            </a:r>
            <a:r>
              <a:rPr lang="en-IN" sz="2800" b="1" dirty="0">
                <a:solidFill>
                  <a:schemeClr val="tx1"/>
                </a:solidFill>
              </a:rPr>
              <a:t>,</a:t>
            </a:r>
          </a:p>
          <a:p>
            <a:pPr marL="0" indent="0" algn="ctr">
              <a:buNone/>
            </a:pPr>
            <a:r>
              <a:rPr lang="mr-IN" sz="2800" b="1" dirty="0">
                <a:solidFill>
                  <a:schemeClr val="tx1"/>
                </a:solidFill>
              </a:rPr>
              <a:t>श्रीमती एस.के.गांधी</a:t>
            </a:r>
            <a:r>
              <a:rPr lang="en-IN" sz="2800" b="1" dirty="0">
                <a:solidFill>
                  <a:schemeClr val="tx1"/>
                </a:solidFill>
              </a:rPr>
              <a:t> </a:t>
            </a:r>
            <a:r>
              <a:rPr lang="en-IN" sz="2800" b="1" dirty="0" err="1">
                <a:solidFill>
                  <a:schemeClr val="tx1"/>
                </a:solidFill>
              </a:rPr>
              <a:t>महाविद्यालय</a:t>
            </a:r>
            <a:r>
              <a:rPr lang="en-IN" sz="2800" b="1" dirty="0">
                <a:solidFill>
                  <a:schemeClr val="tx1"/>
                </a:solidFill>
              </a:rPr>
              <a:t>, </a:t>
            </a:r>
            <a:r>
              <a:rPr lang="mr-IN" sz="2800" b="1" dirty="0">
                <a:solidFill>
                  <a:schemeClr val="tx1"/>
                </a:solidFill>
              </a:rPr>
              <a:t>कडा</a:t>
            </a:r>
            <a:r>
              <a:rPr lang="en-US" sz="2800" b="1" dirty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5946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mr-IN" sz="2400" b="1" dirty="0">
                <a:latin typeface="Aparajita" pitchFamily="34" charset="0"/>
                <a:cs typeface="Aparajita" pitchFamily="34" charset="0"/>
              </a:rPr>
              <a:t>प्रकरण १. कर्मचारी प्रशासन : अर्थ आणि कार्य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mr-IN" sz="1800" dirty="0">
                <a:latin typeface="Aparajita" pitchFamily="34" charset="0"/>
                <a:cs typeface="Aparajita" pitchFamily="34" charset="0"/>
              </a:rPr>
              <a:t>प्रस्तावना</a:t>
            </a:r>
          </a:p>
          <a:p>
            <a:pPr lvl="1">
              <a:buFont typeface="Wingdings" pitchFamily="2" charset="2"/>
              <a:buChar char="§"/>
            </a:pPr>
            <a:r>
              <a:rPr lang="mr-IN" dirty="0">
                <a:latin typeface="Aparajita" pitchFamily="34" charset="0"/>
                <a:cs typeface="Aparajita" pitchFamily="34" charset="0"/>
              </a:rPr>
              <a:t>प्रशासकीय यंत्रणेची कार्यक्षमता </a:t>
            </a:r>
          </a:p>
          <a:p>
            <a:pPr lvl="1">
              <a:buFont typeface="Wingdings" pitchFamily="2" charset="2"/>
              <a:buChar char="§"/>
            </a:pPr>
            <a:r>
              <a:rPr lang="mr-IN" dirty="0">
                <a:latin typeface="Aparajita" pitchFamily="34" charset="0"/>
                <a:cs typeface="Aparajita" pitchFamily="34" charset="0"/>
              </a:rPr>
              <a:t>लोकप्रशासनाची जबाबदारी </a:t>
            </a:r>
          </a:p>
          <a:p>
            <a:pPr lvl="1">
              <a:buFont typeface="Wingdings" pitchFamily="2" charset="2"/>
              <a:buChar char="§"/>
            </a:pPr>
            <a:r>
              <a:rPr lang="mr-IN" dirty="0">
                <a:latin typeface="Aparajita" pitchFamily="34" charset="0"/>
                <a:cs typeface="Aparajita" pitchFamily="34" charset="0"/>
              </a:rPr>
              <a:t>लोककल्याणकारी राज्याची संकल्पना </a:t>
            </a:r>
          </a:p>
          <a:p>
            <a:pPr lvl="1">
              <a:buFont typeface="Wingdings" pitchFamily="2" charset="2"/>
              <a:buChar char="§"/>
            </a:pPr>
            <a:r>
              <a:rPr lang="mr-IN" dirty="0">
                <a:latin typeface="Aparajita" pitchFamily="34" charset="0"/>
                <a:cs typeface="Aparajita" pitchFamily="34" charset="0"/>
              </a:rPr>
              <a:t>प्रशासन व्यवस्थेतील मानवशक्ती</a:t>
            </a:r>
          </a:p>
          <a:p>
            <a:pPr lvl="1">
              <a:buFont typeface="Wingdings" pitchFamily="2" charset="2"/>
              <a:buChar char="§"/>
            </a:pPr>
            <a:r>
              <a:rPr lang="mr-IN" dirty="0">
                <a:latin typeface="Aparajita" pitchFamily="34" charset="0"/>
                <a:cs typeface="Aparajita" pitchFamily="34" charset="0"/>
              </a:rPr>
              <a:t>चांगली सेवा देण्यासाठी </a:t>
            </a:r>
          </a:p>
          <a:p>
            <a:pPr lvl="1">
              <a:buFont typeface="Wingdings" pitchFamily="2" charset="2"/>
              <a:buChar char="§"/>
            </a:pPr>
            <a:r>
              <a:rPr lang="mr-IN" dirty="0">
                <a:latin typeface="Aparajita" pitchFamily="34" charset="0"/>
                <a:cs typeface="Aparajita" pitchFamily="34" charset="0"/>
              </a:rPr>
              <a:t>शासकीय धोरणाची अंमलबजावणी </a:t>
            </a:r>
          </a:p>
          <a:p>
            <a:pPr lvl="1">
              <a:buFont typeface="Wingdings" pitchFamily="2" charset="2"/>
              <a:buChar char="§"/>
            </a:pPr>
            <a:r>
              <a:rPr lang="mr-IN" dirty="0">
                <a:latin typeface="Aparajita" pitchFamily="34" charset="0"/>
                <a:cs typeface="Aparajita" pitchFamily="34" charset="0"/>
              </a:rPr>
              <a:t>लोकप्रशासनाचा आधारभूत घटक </a:t>
            </a:r>
          </a:p>
          <a:p>
            <a:pPr lvl="1">
              <a:buFont typeface="Wingdings" pitchFamily="2" charset="2"/>
              <a:buChar char="§"/>
            </a:pPr>
            <a:r>
              <a:rPr lang="mr-IN" dirty="0">
                <a:latin typeface="Aparajita" pitchFamily="34" charset="0"/>
                <a:cs typeface="Aparajita" pitchFamily="34" charset="0"/>
              </a:rPr>
              <a:t>प्रशासकीय यंत्रणेला दुबळी बनविण्यापासून वाचवण्यासाठी </a:t>
            </a:r>
          </a:p>
          <a:p>
            <a:pPr lvl="1">
              <a:buFont typeface="Wingdings" pitchFamily="2" charset="2"/>
              <a:buChar char="§"/>
            </a:pPr>
            <a:r>
              <a:rPr lang="mr-IN" dirty="0">
                <a:latin typeface="Aparajita" pitchFamily="34" charset="0"/>
                <a:cs typeface="Aparajita" pitchFamily="34" charset="0"/>
              </a:rPr>
              <a:t>लोकप्रशासनाचा गाभा </a:t>
            </a:r>
          </a:p>
          <a:p>
            <a:pPr>
              <a:lnSpc>
                <a:spcPct val="100000"/>
              </a:lnSpc>
              <a:buFont typeface="Wingdings" pitchFamily="2" charset="2"/>
              <a:buChar char="Ø"/>
            </a:pPr>
            <a:r>
              <a:rPr lang="mr-IN" sz="1800" dirty="0">
                <a:latin typeface="Aparajita" pitchFamily="34" charset="0"/>
                <a:cs typeface="Aparajita" pitchFamily="34" charset="0"/>
              </a:rPr>
              <a:t>अर्थ आणि व्याख्या</a:t>
            </a:r>
          </a:p>
          <a:p>
            <a:pPr lvl="1">
              <a:lnSpc>
                <a:spcPct val="100000"/>
              </a:lnSpc>
              <a:buFont typeface="Wingdings" pitchFamily="2" charset="2"/>
              <a:buChar char="§"/>
            </a:pPr>
            <a:r>
              <a:rPr lang="mr-IN" dirty="0">
                <a:latin typeface="Aparajita" pitchFamily="34" charset="0"/>
                <a:cs typeface="Aparajita" pitchFamily="34" charset="0"/>
              </a:rPr>
              <a:t>कर्मचारी प्रशासन = कर्मचारी + प्रशासन </a:t>
            </a:r>
          </a:p>
          <a:p>
            <a:pPr lvl="1">
              <a:lnSpc>
                <a:spcPct val="100000"/>
              </a:lnSpc>
              <a:buFont typeface="Wingdings" pitchFamily="2" charset="2"/>
              <a:buChar char="§"/>
            </a:pPr>
            <a:r>
              <a:rPr lang="mr-IN" dirty="0">
                <a:latin typeface="Aparajita" pitchFamily="34" charset="0"/>
                <a:cs typeface="Aparajita" pitchFamily="34" charset="0"/>
              </a:rPr>
              <a:t>प्रशासनातील सनदी सेवक वर्गाशी संबंधित </a:t>
            </a:r>
          </a:p>
          <a:p>
            <a:pPr lvl="1">
              <a:lnSpc>
                <a:spcPct val="100000"/>
              </a:lnSpc>
              <a:buFont typeface="Wingdings" pitchFamily="2" charset="2"/>
              <a:buChar char="§"/>
            </a:pPr>
            <a:r>
              <a:rPr lang="mr-IN" dirty="0">
                <a:latin typeface="Aparajita" pitchFamily="34" charset="0"/>
                <a:cs typeface="Aparajita" pitchFamily="34" charset="0"/>
              </a:rPr>
              <a:t>लोकप्रशासनाचा अविभाज्य भाग </a:t>
            </a:r>
          </a:p>
          <a:p>
            <a:pPr lvl="1">
              <a:lnSpc>
                <a:spcPct val="100000"/>
              </a:lnSpc>
              <a:buFont typeface="Wingdings" pitchFamily="2" charset="2"/>
              <a:buChar char="§"/>
            </a:pPr>
            <a:r>
              <a:rPr lang="mr-IN" dirty="0">
                <a:latin typeface="Aparajita" pitchFamily="34" charset="0"/>
                <a:cs typeface="Aparajita" pitchFamily="34" charset="0"/>
              </a:rPr>
              <a:t>शासनाच्या सर्व कार्यात समन्वय साधने    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mr-IN" sz="2400" b="1" dirty="0">
                <a:latin typeface="Aparajita" pitchFamily="34" charset="0"/>
                <a:cs typeface="Aparajita" pitchFamily="34" charset="0"/>
              </a:rPr>
              <a:t>व्याख्या </a:t>
            </a:r>
            <a:endParaRPr lang="en-US" sz="2400" b="1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6324600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buAutoNum type="hindiNumParenR"/>
            </a:pPr>
            <a:r>
              <a:rPr lang="mr-IN" sz="2000" b="1" dirty="0">
                <a:latin typeface="Aparajita" pitchFamily="34" charset="0"/>
                <a:cs typeface="Aparajita" pitchFamily="34" charset="0"/>
              </a:rPr>
              <a:t>मार्शल डिमॉक </a:t>
            </a:r>
            <a:r>
              <a:rPr lang="mr-IN" sz="2000" dirty="0">
                <a:latin typeface="Aparajita" pitchFamily="34" charset="0"/>
                <a:cs typeface="Aparajita" pitchFamily="34" charset="0"/>
              </a:rPr>
              <a:t>– “कर्मचारी प्रशासन हि एक प्रशासकीय प्रक्रिया असून ज्याद्वारे कर्मचार्यांची नियुक्ती, सेवांच्या उद्दीष्टांचे नियमन व परिवर्तन केले जाते.”</a:t>
            </a:r>
          </a:p>
          <a:p>
            <a:pPr marL="457200" indent="-457200">
              <a:lnSpc>
                <a:spcPct val="100000"/>
              </a:lnSpc>
              <a:buAutoNum type="hindiNumParenR"/>
            </a:pPr>
            <a:r>
              <a:rPr lang="mr-IN" sz="2000" b="1" dirty="0">
                <a:latin typeface="Aparajita" pitchFamily="34" charset="0"/>
                <a:cs typeface="Aparajita" pitchFamily="34" charset="0"/>
              </a:rPr>
              <a:t>एडविन फ्लीप्पो </a:t>
            </a:r>
            <a:r>
              <a:rPr lang="mr-IN" sz="2000" dirty="0">
                <a:latin typeface="Aparajita" pitchFamily="34" charset="0"/>
                <a:cs typeface="Aparajita" pitchFamily="34" charset="0"/>
              </a:rPr>
              <a:t>– “कर्मचार्यांच्या कार्यांना नियोजित, संघटीत, निर्देशित आणि नियंत्रित करणे म्हणजे कर्मचारी प्रशासन होय.”</a:t>
            </a:r>
          </a:p>
          <a:p>
            <a:pPr marL="457200" indent="-457200">
              <a:lnSpc>
                <a:spcPct val="100000"/>
              </a:lnSpc>
              <a:buAutoNum type="hindiNumParenR"/>
            </a:pPr>
            <a:r>
              <a:rPr lang="mr-IN" sz="2000" b="1" dirty="0">
                <a:latin typeface="Aparajita" pitchFamily="34" charset="0"/>
                <a:cs typeface="Aparajita" pitchFamily="34" charset="0"/>
              </a:rPr>
              <a:t>डेल योडेर </a:t>
            </a:r>
            <a:r>
              <a:rPr lang="mr-IN" sz="2000" dirty="0">
                <a:latin typeface="Aparajita" pitchFamily="34" charset="0"/>
                <a:cs typeface="Aparajita" pitchFamily="34" charset="0"/>
              </a:rPr>
              <a:t>– “ कर्मचारी प्रशासन व्यवस्थापनाची एक अवस्था असून जिचा संबंध कर्मचार्यांच्या शक्तीचा परिणामकारक वापर आणि नियंत्रणाशी असतो.”</a:t>
            </a:r>
          </a:p>
          <a:p>
            <a:pPr marL="457200" indent="-457200">
              <a:lnSpc>
                <a:spcPct val="100000"/>
              </a:lnSpc>
              <a:buAutoNum type="hindiNumParenR"/>
            </a:pPr>
            <a:r>
              <a:rPr lang="mr-IN" sz="2000" b="1" dirty="0">
                <a:latin typeface="Aparajita" pitchFamily="34" charset="0"/>
                <a:cs typeface="Aparajita" pitchFamily="34" charset="0"/>
              </a:rPr>
              <a:t>आर्डवे टीड </a:t>
            </a:r>
            <a:r>
              <a:rPr lang="mr-IN" sz="2000" dirty="0">
                <a:latin typeface="Aparajita" pitchFamily="34" charset="0"/>
                <a:cs typeface="Aparajita" pitchFamily="34" charset="0"/>
              </a:rPr>
              <a:t>– “कार्मचार्यातील सर्व प्रकारच्या सर्वोत्तम क्षमतांचा शास्त्राशुद्ध पणे उपयोग करून घेणे म्हणजे कर्मचारी प्रशासन होय.”</a:t>
            </a:r>
          </a:p>
          <a:p>
            <a:pPr marL="457200" indent="-457200">
              <a:lnSpc>
                <a:spcPct val="100000"/>
              </a:lnSpc>
              <a:buAutoNum type="hindiNumParenR"/>
            </a:pPr>
            <a:r>
              <a:rPr lang="mr-IN" sz="2000" b="1" dirty="0">
                <a:latin typeface="Aparajita" pitchFamily="34" charset="0"/>
                <a:cs typeface="Aparajita" pitchFamily="34" charset="0"/>
              </a:rPr>
              <a:t>एम. पी. शर्मा </a:t>
            </a:r>
            <a:r>
              <a:rPr lang="mr-IN" sz="2000" dirty="0">
                <a:latin typeface="Aparajita" pitchFamily="34" charset="0"/>
                <a:cs typeface="Aparajita" pitchFamily="34" charset="0"/>
              </a:rPr>
              <a:t>– “मानवी बळाचा जास्तीत जास्त योग्य वापर करून घेणे म्हणजे कर्मचारी प्रशासन होय.”</a:t>
            </a:r>
          </a:p>
          <a:p>
            <a:pPr marL="457200" indent="-457200">
              <a:lnSpc>
                <a:spcPct val="100000"/>
              </a:lnSpc>
              <a:buFont typeface="Wingdings" pitchFamily="2" charset="2"/>
              <a:buChar char="Ø"/>
            </a:pPr>
            <a:r>
              <a:rPr lang="mr-IN" sz="2000" b="1" dirty="0">
                <a:latin typeface="Aparajita" pitchFamily="34" charset="0"/>
                <a:cs typeface="Aparajita" pitchFamily="34" charset="0"/>
              </a:rPr>
              <a:t>कर्मचारी प्रशासनाचे कार्य:</a:t>
            </a:r>
          </a:p>
          <a:p>
            <a:pPr marL="457200" indent="-457200">
              <a:lnSpc>
                <a:spcPct val="100000"/>
              </a:lnSpc>
              <a:buNone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       प्रशासनातील मुलभूत कार्ये संपन्न करण्याची संपूर्ण जबाबदारी कर्मचारी प्रशासनाची आसते, कर्मचारी प्रशासनाची महत्वाची कार्ये खालीलप्रमाणे आहेत. </a:t>
            </a:r>
          </a:p>
          <a:p>
            <a:pPr marL="457200" indent="-457200">
              <a:lnSpc>
                <a:spcPct val="100000"/>
              </a:lnSpc>
              <a:buAutoNum type="hindiNumParenR"/>
            </a:pPr>
            <a:r>
              <a:rPr lang="mr-IN" sz="2000" b="1" dirty="0">
                <a:latin typeface="Aparajita" pitchFamily="34" charset="0"/>
                <a:cs typeface="Aparajita" pitchFamily="34" charset="0"/>
              </a:rPr>
              <a:t>नियोजनाची अंमलबजावणी</a:t>
            </a:r>
            <a:r>
              <a:rPr lang="mr-IN" sz="2000" dirty="0">
                <a:latin typeface="Aparajita" pitchFamily="34" charset="0"/>
                <a:cs typeface="Aparajita" pitchFamily="34" charset="0"/>
              </a:rPr>
              <a:t>: </a:t>
            </a:r>
          </a:p>
          <a:p>
            <a:pPr marL="457200" indent="-457200">
              <a:lnSpc>
                <a:spcPct val="10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शासकीय धोरणाची अंमलबजावणी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29858-3A9A-4E02-AD54-6DFAD05051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lnSpc>
                <a:spcPct val="160000"/>
              </a:lnSpc>
              <a:buNone/>
            </a:pPr>
            <a:r>
              <a:rPr lang="mr-IN" sz="3200" dirty="0">
                <a:latin typeface="Aparajita" pitchFamily="34" charset="0"/>
                <a:cs typeface="Aparajita" pitchFamily="34" charset="0"/>
              </a:rPr>
              <a:t>२) </a:t>
            </a:r>
            <a:r>
              <a:rPr lang="mr-IN" sz="2400" b="1" dirty="0">
                <a:latin typeface="Aparajita" pitchFamily="34" charset="0"/>
                <a:cs typeface="Aparajita" pitchFamily="34" charset="0"/>
              </a:rPr>
              <a:t>कार्यक्षमतेत वृद्धी: </a:t>
            </a:r>
          </a:p>
          <a:p>
            <a:pPr marL="457200" indent="-457200">
              <a:lnSpc>
                <a:spcPct val="160000"/>
              </a:lnSpc>
              <a:buFont typeface="Wingdings" pitchFamily="2" charset="2"/>
              <a:buChar char="v"/>
            </a:pPr>
            <a:r>
              <a:rPr lang="mr-IN" sz="2400" dirty="0">
                <a:latin typeface="Aparajita" pitchFamily="34" charset="0"/>
                <a:cs typeface="Aparajita" pitchFamily="34" charset="0"/>
              </a:rPr>
              <a:t>कार्यक्षमतेत वृद्धीसाठी प्रशिक्षण </a:t>
            </a:r>
          </a:p>
          <a:p>
            <a:pPr marL="457200" indent="-457200">
              <a:lnSpc>
                <a:spcPct val="160000"/>
              </a:lnSpc>
              <a:buFont typeface="Wingdings" pitchFamily="2" charset="2"/>
              <a:buChar char="v"/>
            </a:pPr>
            <a:r>
              <a:rPr lang="mr-IN" sz="2400" dirty="0">
                <a:latin typeface="Aparajita" pitchFamily="34" charset="0"/>
                <a:cs typeface="Aparajita" pitchFamily="34" charset="0"/>
              </a:rPr>
              <a:t>नवीन तंत्रज्ञानाचा अवलंब </a:t>
            </a:r>
          </a:p>
          <a:p>
            <a:pPr marL="457200" indent="-457200">
              <a:lnSpc>
                <a:spcPct val="160000"/>
              </a:lnSpc>
              <a:buFont typeface="Wingdings" pitchFamily="2" charset="2"/>
              <a:buChar char="v"/>
            </a:pPr>
            <a:r>
              <a:rPr lang="mr-IN" sz="2400" dirty="0">
                <a:latin typeface="Aparajita" pitchFamily="34" charset="0"/>
                <a:cs typeface="Aparajita" pitchFamily="34" charset="0"/>
              </a:rPr>
              <a:t>सोयी सुविधा पुरवने   </a:t>
            </a:r>
            <a:endParaRPr lang="en-US" sz="2400" dirty="0">
              <a:latin typeface="Aparajita" pitchFamily="34" charset="0"/>
              <a:cs typeface="Aparajita" pitchFamily="34" charset="0"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mr-IN" sz="2400" dirty="0">
                <a:latin typeface="Aparajita" pitchFamily="34" charset="0"/>
                <a:cs typeface="Aparajita" pitchFamily="34" charset="0"/>
              </a:rPr>
              <a:t>३</a:t>
            </a:r>
            <a:r>
              <a:rPr lang="mr-IN" sz="2800" b="1" dirty="0">
                <a:latin typeface="Aparajita" pitchFamily="34" charset="0"/>
                <a:cs typeface="Aparajita" pitchFamily="34" charset="0"/>
              </a:rPr>
              <a:t>) </a:t>
            </a:r>
            <a:r>
              <a:rPr lang="mr-IN" sz="2400" b="1" dirty="0">
                <a:latin typeface="Aparajita" pitchFamily="34" charset="0"/>
                <a:cs typeface="Aparajita" pitchFamily="34" charset="0"/>
              </a:rPr>
              <a:t>श्रमशक्तीचे नियोजन करणे </a:t>
            </a:r>
            <a:r>
              <a:rPr lang="mr-IN" sz="2800" b="1" dirty="0">
                <a:latin typeface="Aparajita" pitchFamily="34" charset="0"/>
                <a:cs typeface="Aparajita" pitchFamily="34" charset="0"/>
              </a:rPr>
              <a:t>:</a:t>
            </a:r>
            <a:endParaRPr lang="en-US" sz="2800" b="1" dirty="0">
              <a:latin typeface="Aparajita" pitchFamily="34" charset="0"/>
              <a:cs typeface="Aparajita" pitchFamily="34" charset="0"/>
            </a:endParaRPr>
          </a:p>
          <a:p>
            <a:pPr>
              <a:lnSpc>
                <a:spcPct val="160000"/>
              </a:lnSpc>
              <a:buFont typeface="Wingdings" pitchFamily="2" charset="2"/>
              <a:buChar char="v"/>
            </a:pPr>
            <a:r>
              <a:rPr lang="mr-IN" sz="2400" dirty="0">
                <a:latin typeface="Aparajita" pitchFamily="34" charset="0"/>
                <a:cs typeface="Aparajita" pitchFamily="34" charset="0"/>
              </a:rPr>
              <a:t>मुलभूत कार्य </a:t>
            </a:r>
          </a:p>
          <a:p>
            <a:pPr>
              <a:lnSpc>
                <a:spcPct val="160000"/>
              </a:lnSpc>
              <a:buFont typeface="Wingdings" pitchFamily="2" charset="2"/>
              <a:buChar char="v"/>
            </a:pPr>
            <a:r>
              <a:rPr lang="mr-IN" sz="2400" dirty="0">
                <a:latin typeface="Aparajita" pitchFamily="34" charset="0"/>
                <a:cs typeface="Aparajita" pitchFamily="34" charset="0"/>
              </a:rPr>
              <a:t>मानवी बळाचे योग्य नियोजन करणे </a:t>
            </a:r>
          </a:p>
          <a:p>
            <a:pPr>
              <a:lnSpc>
                <a:spcPct val="160000"/>
              </a:lnSpc>
              <a:buFont typeface="Wingdings" pitchFamily="2" charset="2"/>
              <a:buChar char="v"/>
            </a:pPr>
            <a:r>
              <a:rPr lang="mr-IN" sz="2400" dirty="0">
                <a:latin typeface="Aparajita" pitchFamily="34" charset="0"/>
                <a:cs typeface="Aparajita" pitchFamily="34" charset="0"/>
              </a:rPr>
              <a:t>रूपरेषा व आराखडा तयार करणे </a:t>
            </a:r>
          </a:p>
          <a:p>
            <a:pPr>
              <a:lnSpc>
                <a:spcPct val="160000"/>
              </a:lnSpc>
              <a:buFont typeface="Wingdings" pitchFamily="2" charset="2"/>
              <a:buChar char="v"/>
            </a:pPr>
            <a:r>
              <a:rPr lang="mr-IN" sz="2400" dirty="0">
                <a:latin typeface="Aparajita" pitchFamily="34" charset="0"/>
                <a:cs typeface="Aparajita" pitchFamily="34" charset="0"/>
              </a:rPr>
              <a:t>अचूक नियोजनावर यशअपयश अवलंबून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780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2484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mr-IN" sz="2000" b="1" dirty="0">
                <a:latin typeface="Aparajita" pitchFamily="34" charset="0"/>
                <a:cs typeface="Aparajita" pitchFamily="34" charset="0"/>
              </a:rPr>
              <a:t>४) मनोधैर्य निर्मिती: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 काम करण्याची इच्छा प्रबळ बनविणे 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प्रेरणात्मक बक्षिसे देणे 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प्रशंसा करणे</a:t>
            </a:r>
          </a:p>
          <a:p>
            <a:pPr>
              <a:lnSpc>
                <a:spcPct val="150000"/>
              </a:lnSpc>
              <a:buNone/>
            </a:pPr>
            <a:r>
              <a:rPr lang="mr-IN" sz="2000" b="1" dirty="0">
                <a:latin typeface="Aparajita" pitchFamily="34" charset="0"/>
                <a:cs typeface="Aparajita" pitchFamily="34" charset="0"/>
              </a:rPr>
              <a:t>५) पद वर्गीकरण: 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निकषांच्या आधारे पद वर्गीकरण करणे 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समान गुण, समान काम, समान वेतन आणि समान जबाबदार्या </a:t>
            </a:r>
          </a:p>
          <a:p>
            <a:pPr>
              <a:lnSpc>
                <a:spcPct val="150000"/>
              </a:lnSpc>
              <a:buNone/>
            </a:pPr>
            <a:r>
              <a:rPr lang="mr-IN" sz="2000" b="1" dirty="0">
                <a:latin typeface="Aparajita" pitchFamily="34" charset="0"/>
                <a:cs typeface="Aparajita" pitchFamily="34" charset="0"/>
              </a:rPr>
              <a:t>६) प्रशिक्षण व्यवस्था: 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 कार्माचार्याचे ज्ञान, कौशल्य, अभिवृत्ती व मनोबलाचा विकास करणे 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संघटनेप्रत्ती व्यापक द्रष्टीकोन बनवणे 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भविष्यातील आव्हानासाठी तयार करणे 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कार्यक्षमता वाढवणे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Autofit/>
          </a:bodyPr>
          <a:lstStyle/>
          <a:p>
            <a:pPr algn="l"/>
            <a:r>
              <a:rPr lang="mr-IN" sz="2000" b="1" dirty="0">
                <a:latin typeface="Aparajita" pitchFamily="34" charset="0"/>
                <a:cs typeface="Aparajita" pitchFamily="34" charset="0"/>
              </a:rPr>
              <a:t>७) सार्वजनिक हित संवर्धन:</a:t>
            </a:r>
            <a:endParaRPr lang="en-US" sz="2000" b="1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1"/>
            <a:ext cx="8229600" cy="5334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सार्वजनिक हित संवर्धनासाठी वातावरण निर्मिती करणे </a:t>
            </a:r>
          </a:p>
          <a:p>
            <a:pPr>
              <a:lnSpc>
                <a:spcPct val="10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नागरिकांच्या समस्या सोडवणे </a:t>
            </a:r>
          </a:p>
          <a:p>
            <a:pPr>
              <a:lnSpc>
                <a:spcPct val="10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 जनतेचा पाठींबा मिळवणे </a:t>
            </a:r>
            <a:endParaRPr lang="mr-IN" sz="2000" b="1" dirty="0">
              <a:latin typeface="Aparajita" pitchFamily="34" charset="0"/>
              <a:cs typeface="Aparajita" pitchFamily="34" charset="0"/>
            </a:endParaRPr>
          </a:p>
          <a:p>
            <a:pPr>
              <a:lnSpc>
                <a:spcPct val="100000"/>
              </a:lnSpc>
              <a:buNone/>
            </a:pPr>
            <a:r>
              <a:rPr lang="mr-IN" sz="2000" b="1" dirty="0">
                <a:latin typeface="Aparajita" pitchFamily="34" charset="0"/>
                <a:cs typeface="Aparajita" pitchFamily="34" charset="0"/>
              </a:rPr>
              <a:t>८) प्रशासनाचे उत्तरदायित्व:</a:t>
            </a:r>
            <a:endParaRPr lang="mr-IN" sz="2000" dirty="0">
              <a:latin typeface="Aparajita" pitchFamily="34" charset="0"/>
              <a:cs typeface="Aparajita" pitchFamily="34" charset="0"/>
            </a:endParaRPr>
          </a:p>
          <a:p>
            <a:pPr>
              <a:lnSpc>
                <a:spcPct val="10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कर्मचार्याचे कार्य निर्धारण </a:t>
            </a:r>
          </a:p>
          <a:p>
            <a:pPr>
              <a:lnSpc>
                <a:spcPct val="10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कार्यकक्षेचे निर्धारण </a:t>
            </a:r>
          </a:p>
          <a:p>
            <a:pPr>
              <a:lnSpc>
                <a:spcPct val="10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अधिकारक्षेत्र निर्धारण</a:t>
            </a:r>
          </a:p>
          <a:p>
            <a:pPr>
              <a:lnSpc>
                <a:spcPct val="10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अधिकाराचा दुरुपयोग टाळणे </a:t>
            </a:r>
          </a:p>
          <a:p>
            <a:pPr>
              <a:lnSpc>
                <a:spcPct val="100000"/>
              </a:lnSpc>
              <a:buNone/>
            </a:pPr>
            <a:r>
              <a:rPr lang="mr-IN" sz="2000" b="1" dirty="0">
                <a:latin typeface="Aparajita" pitchFamily="34" charset="0"/>
                <a:cs typeface="Aparajita" pitchFamily="34" charset="0"/>
              </a:rPr>
              <a:t>९) समन्वय साधने:</a:t>
            </a:r>
          </a:p>
          <a:p>
            <a:pPr>
              <a:lnSpc>
                <a:spcPct val="10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 विविध कार्यात समन्वय साधने </a:t>
            </a:r>
          </a:p>
          <a:p>
            <a:pPr>
              <a:lnSpc>
                <a:spcPct val="10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कार्यात एकरूपता आणणे </a:t>
            </a:r>
          </a:p>
          <a:p>
            <a:pPr>
              <a:lnSpc>
                <a:spcPct val="100000"/>
              </a:lnSpc>
              <a:buNone/>
            </a:pPr>
            <a:r>
              <a:rPr lang="mr-IN" sz="2000" b="1" dirty="0">
                <a:latin typeface="Aparajita" pitchFamily="34" charset="0"/>
                <a:cs typeface="Aparajita" pitchFamily="34" charset="0"/>
              </a:rPr>
              <a:t>१०) नियंत्रण ठेवणे:</a:t>
            </a:r>
          </a:p>
          <a:p>
            <a:pPr>
              <a:lnSpc>
                <a:spcPct val="10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कार्यावर नियंत्रण ठेवणे</a:t>
            </a:r>
          </a:p>
          <a:p>
            <a:pPr>
              <a:buNone/>
            </a:pPr>
            <a:endParaRPr lang="en-US" sz="2000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960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प्रशासन व्यवस्था कोलमडू नये म्हणून काळजी घेणे </a:t>
            </a:r>
          </a:p>
          <a:p>
            <a:pPr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उच्चपदस्था मार्फत नियंत्रण ठेवणे </a:t>
            </a:r>
            <a:endParaRPr lang="en-US" sz="2000" dirty="0">
              <a:latin typeface="Aparajita" pitchFamily="34" charset="0"/>
              <a:cs typeface="Aparajita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mr-IN" sz="2000" b="1" dirty="0">
                <a:latin typeface="Aparajita" pitchFamily="34" charset="0"/>
                <a:cs typeface="Aparajita" pitchFamily="34" charset="0"/>
              </a:rPr>
              <a:t>११) तक्रार निवारण: </a:t>
            </a:r>
            <a:endParaRPr lang="en-US" sz="2000" dirty="0">
              <a:latin typeface="Aparajita" pitchFamily="34" charset="0"/>
              <a:cs typeface="Aparajita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कर्मचार्याच्या तक्रारीचे निवारण करणे 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निरोगी वातावरण तयार करणे </a:t>
            </a:r>
            <a:endParaRPr lang="mr-IN" sz="2000" b="1" dirty="0">
              <a:latin typeface="Aparajita" pitchFamily="34" charset="0"/>
              <a:cs typeface="Aparajita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mr-IN" sz="2000" b="1" dirty="0">
                <a:latin typeface="Aparajita" pitchFamily="34" charset="0"/>
                <a:cs typeface="Aparajita" pitchFamily="34" charset="0"/>
              </a:rPr>
              <a:t>१२) इतर कार्ये:</a:t>
            </a:r>
            <a:endParaRPr lang="mr-IN" sz="2000" dirty="0">
              <a:latin typeface="Aparajita" pitchFamily="34" charset="0"/>
              <a:cs typeface="Aparajita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कर्मचार्याच्या विकासासाठी प्रयत्न करणे 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संशोधनात्मक कार्य करणे 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कर्मच्यार्याना प्रोत्साहन देणे 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 कर्मचार्याच्या बदलीचे न्याय धोरण ठरविणे 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कर्मचार्याचे  नियमन करणे 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mr-IN" sz="2000" dirty="0">
                <a:latin typeface="Aparajita" pitchFamily="34" charset="0"/>
                <a:cs typeface="Aparajita" pitchFamily="34" charset="0"/>
              </a:rPr>
              <a:t>संघटनात्मक कार्य करणे </a:t>
            </a:r>
            <a:endParaRPr lang="en-US" sz="2000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665</TotalTime>
  <Words>421</Words>
  <Application>Microsoft Office PowerPoint</Application>
  <PresentationFormat>On-screen Show (4:3)</PresentationFormat>
  <Paragraphs>78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Aparajita</vt:lpstr>
      <vt:lpstr>Arial</vt:lpstr>
      <vt:lpstr>Bookman Old Style</vt:lpstr>
      <vt:lpstr>Rockwell</vt:lpstr>
      <vt:lpstr>Wingdings</vt:lpstr>
      <vt:lpstr>Damask</vt:lpstr>
      <vt:lpstr>कर्मचारी प्रशासन : अर्थ आणि कार्य</vt:lpstr>
      <vt:lpstr>प्रकरण १. कर्मचारी प्रशासन : अर्थ आणि कार्य </vt:lpstr>
      <vt:lpstr>व्याख्या </vt:lpstr>
      <vt:lpstr>PowerPoint Presentation</vt:lpstr>
      <vt:lpstr>PowerPoint Presentation</vt:lpstr>
      <vt:lpstr>७) सार्वजनिक हित संवर्धन: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लोकप्रशासन विभाग </dc:title>
  <dc:creator>Dhruv</dc:creator>
  <cp:lastModifiedBy>Ashish Katariya</cp:lastModifiedBy>
  <cp:revision>40</cp:revision>
  <dcterms:created xsi:type="dcterms:W3CDTF">2006-08-16T00:00:00Z</dcterms:created>
  <dcterms:modified xsi:type="dcterms:W3CDTF">2021-02-12T06:24:21Z</dcterms:modified>
</cp:coreProperties>
</file>